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77" r:id="rId4"/>
    <p:sldId id="258" r:id="rId5"/>
    <p:sldId id="261" r:id="rId6"/>
    <p:sldId id="263" r:id="rId7"/>
    <p:sldId id="264" r:id="rId8"/>
    <p:sldId id="265" r:id="rId9"/>
    <p:sldId id="267" r:id="rId10"/>
    <p:sldId id="272" r:id="rId11"/>
    <p:sldId id="273" r:id="rId12"/>
    <p:sldId id="268" r:id="rId13"/>
    <p:sldId id="269" r:id="rId14"/>
    <p:sldId id="270" r:id="rId15"/>
    <p:sldId id="271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6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0.wdp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3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60648"/>
            <a:ext cx="7772400" cy="936104"/>
          </a:xfrm>
        </p:spPr>
        <p:txBody>
          <a:bodyPr anchor="t">
            <a:noAutofit/>
          </a:bodyPr>
          <a:lstStyle/>
          <a:p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СМВЗиС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Лекция №2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</a:t>
            </a:r>
            <a:r>
              <a:rPr lang="ru-RU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стальные тонкостенные </a:t>
            </a:r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</a:t>
            </a:r>
            <a:b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400800" cy="175260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7" name="Picture 3" descr="D:\!АДМИН\Desktop\1894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314" y="1556792"/>
            <a:ext cx="8310112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412776"/>
            <a:ext cx="8229600" cy="24482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Что такое ЛСТК.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сферы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использования.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Сечения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соединения ЛСТК.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Детальный и панельный методы возведения ЛСТК.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1844824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ЛСТК?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784976" cy="4857403"/>
          </a:xfrm>
        </p:spPr>
        <p:txBody>
          <a:bodyPr>
            <a:noAutofit/>
          </a:bodyPr>
          <a:lstStyle/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ЛСТК - технологией называют особый альтернативный вид каркасного строительства.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Собственно, сама аббревиатура </a:t>
            </a:r>
            <a:r>
              <a:rPr lang="ru-RU" sz="18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ЛСТК</a:t>
            </a:r>
            <a:r>
              <a:rPr 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расшифровывается как </a:t>
            </a:r>
            <a:r>
              <a:rPr lang="ru-RU" sz="18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стальные тонкостенные конструкции.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Основой для зданий, возводимых по этой технологии, служат металлические гнутые профили разного сечения, соединенные болтами.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улучшения теплосохраняющих характеристик таких здании в стенках стальных элементов проделываются специальные удлиненные отверстия. В качестве утеплителя в металлический каркас могут устанавливаться любые современные изоляционные материалы.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Чаще всего это минеральная вата или пенополистирол. В качестве внутренней обшивки используются либо гипсокартон, либо фанера.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Снаружи такие здания и сооружения отделывают сайдингом, вагонкой, доской или обкладывают кирпичом.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01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в промышленное строительство из металлоконструкций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8613" y="476672"/>
            <a:ext cx="8784976" cy="3024336"/>
          </a:xfrm>
        </p:spPr>
        <p:txBody>
          <a:bodyPr>
            <a:normAutofit/>
          </a:bodyPr>
          <a:lstStyle/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Родиной ЛСТК считается Канада.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Именно здесь в начале 50-ых гг. XX века была разработана технология строительства малоэтажных домов из тонкостенных холодногнутых профилей (до 3 мм).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Буквально к середине 50-ых гг. металлопрофили приобрели характер массового применения, значительно сократив (а в городах – вовсе исключив) использование деревянных каркасов. </a:t>
            </a:r>
          </a:p>
          <a:p>
            <a:pPr marL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Легкие стальные тонкостенные конструкции обрели высокий рост популярности во всем мире.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24731"/>
          <a:stretch/>
        </p:blipFill>
        <p:spPr>
          <a:xfrm>
            <a:off x="148613" y="3501008"/>
            <a:ext cx="6079571" cy="323304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16216" y="4941168"/>
            <a:ext cx="22505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 ангара из ЛСТК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7923" y="44624"/>
            <a:ext cx="8229600" cy="418058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сферы использования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480396"/>
            <a:ext cx="8928992" cy="29809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Применяться ЛСТК (технология строительства) может при возведении: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жилых малоэтажных зданий; 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складов; 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хозяйственных построек; 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производственных цехов; </a:t>
            </a:r>
          </a:p>
          <a:p>
            <a:pPr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торговых павильонов. </a:t>
            </a:r>
          </a:p>
          <a:p>
            <a:pPr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Также эта технология часто используется при реконструкции старых зданий, возведении мансардных этажей и сборке вентилируемых или штукатурных фасадов.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51520" y="3356992"/>
            <a:ext cx="8229600" cy="6529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Производственная линия ЛСТК состоит из следующих элементов:</a:t>
            </a:r>
            <a:r>
              <a:rPr lang="ru-RU" sz="2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224813" y="3771387"/>
            <a:ext cx="82296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600"/>
              </a:spcBef>
              <a:spcAft>
                <a:spcPts val="60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разматыватель рулонной стали</a:t>
            </a:r>
          </a:p>
          <a:p>
            <a:pPr marL="0">
              <a:spcBef>
                <a:spcPts val="600"/>
              </a:spcBef>
              <a:spcAft>
                <a:spcPts val="60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подающее устройство</a:t>
            </a:r>
          </a:p>
          <a:p>
            <a:pPr marL="0">
              <a:spcBef>
                <a:spcPts val="600"/>
              </a:spcBef>
              <a:spcAft>
                <a:spcPts val="60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профилегибочный стан</a:t>
            </a:r>
          </a:p>
          <a:p>
            <a:pPr marL="0">
              <a:spcBef>
                <a:spcPts val="600"/>
              </a:spcBef>
              <a:spcAft>
                <a:spcPts val="600"/>
              </a:spcAft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промышленные ножницы</a:t>
            </a:r>
          </a:p>
          <a:p>
            <a:pPr marL="0"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Строительные элементы из ЛСТК применяются как самостоятельно несущие конструкции малоэтажных зданий или в комбинации с традиционными технологиями строительства зданий из стандартных строительных материалов: </a:t>
            </a:r>
            <a:r>
              <a:rPr lang="ru-RU" sz="1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дерево, металл, кирпич, железобетон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3042" y="3771387"/>
            <a:ext cx="2871465" cy="1365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1950" y="188640"/>
            <a:ext cx="8229600" cy="5692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Каркасные малоэтажные здания из ЛСТК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5" descr="D:\!АДМИН\Desktop\Фото-1_Каркасные-малоэтажные-здания-из-ЛСТ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07504" y="908720"/>
            <a:ext cx="8928992" cy="55446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1974"/>
            <a:ext cx="8229600" cy="936104"/>
          </a:xfrm>
        </p:spPr>
        <p:txBody>
          <a:bodyPr anchor="t">
            <a:no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элементы из ЛСТК в комбинации с традиционными технологиями строительства зданий из стандартных строительных материалов</a:t>
            </a:r>
            <a: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D:\!АДМИН\Desktop\Фото-2.-Строительные-элементы-из-ЛСТК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179512" y="958078"/>
            <a:ext cx="8373616" cy="580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734" y="116632"/>
            <a:ext cx="8935753" cy="5978136"/>
          </a:xfrm>
        </p:spPr>
        <p:txBody>
          <a:bodyPr>
            <a:normAutofit/>
          </a:bodyPr>
          <a:lstStyle/>
          <a:p>
            <a:pPr marL="0" fontAlgn="base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основным строительным элементам конструкций ЛСТК относятся профилированный или перфорированный оцинкованный стальные тонкостенные профили, из которых изготавливают стойки, перемычки, направляющие, прогоны и пр..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Основой здания, построенного по технологии ЛСТК, является несущий жесткий и прочный каркас, который собирается из легких стальных тонкостенных конструкций. Из-за не большого веса здания из ЛСТК часто применяют фундамент мелкого заложения (в среднем высота фундамента 0,6 м, ширина 0,2…0,6 м).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Гнутые профили ЛСТК представлены 4 основными типами поперечного сечения: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П-образный профиль (швеллер);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С-образный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профиль;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z-образный профиль;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уголок.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§"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Высота профилей – 100…350 мм.</a:t>
            </a:r>
          </a:p>
          <a:p>
            <a:pPr marL="0" fontAlgn="base">
              <a:spcBef>
                <a:spcPts val="600"/>
              </a:spcBef>
              <a:spcAft>
                <a:spcPts val="600"/>
              </a:spcAft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960" y="2996952"/>
            <a:ext cx="4752527" cy="37902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49721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Сечения ЛСТК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Содержимо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75" y="764704"/>
            <a:ext cx="8378478" cy="568863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9405"/>
            <a:ext cx="8856984" cy="1143000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Соединения между строительными элементами ЛСТК выполняют с помощью: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4525963"/>
          </a:xfrm>
        </p:spPr>
        <p:txBody>
          <a:bodyPr>
            <a:normAutofit/>
          </a:bodyPr>
          <a:lstStyle/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болтов (диаметр 5…16 мм);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саморезов;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специальных винтов (самосверлящие и самонарезающие винты);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вытяжных заклёпок;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пороховых монтажных дюбелей;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пневматических монтажных дюбелей;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пресс-соединения;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пластин;</a:t>
            </a:r>
          </a:p>
          <a:p>
            <a:pPr fontAlgn="base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шпилек.</a:t>
            </a:r>
          </a:p>
          <a:p>
            <a:pPr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" y="0"/>
            <a:ext cx="8229600" cy="69269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 здания из ЛСТК обшивают стандартными модулями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9249" y="692696"/>
            <a:ext cx="8229600" cy="864096"/>
          </a:xfrm>
        </p:spPr>
        <p:txBody>
          <a:bodyPr>
            <a:normAutofit fontScale="70000" lnSpcReduction="20000"/>
          </a:bodyPr>
          <a:lstStyle/>
          <a:p>
            <a:pPr fontAlgn="base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кровельные панели, 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а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стеновые панели, 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б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панели перекрытия, </a:t>
            </a:r>
            <a:r>
              <a:rPr lang="ru-RU" sz="2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в</a:t>
            </a:r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D:\!АДМИН\Desktop\Фото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09707" y="1610616"/>
            <a:ext cx="8538757" cy="498673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48464" cy="720080"/>
          </a:xfrm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применяют 2 метода монтажа ЛСТК: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3655" t="35073" r="51426" b="18329"/>
          <a:stretch/>
        </p:blipFill>
        <p:spPr bwMode="auto">
          <a:xfrm>
            <a:off x="251520" y="823324"/>
            <a:ext cx="3906672" cy="41178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1531" t="24198" r="13539" b="21331"/>
          <a:stretch/>
        </p:blipFill>
        <p:spPr bwMode="auto">
          <a:xfrm>
            <a:off x="4355976" y="2805720"/>
            <a:ext cx="4644008" cy="3863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656184"/>
          </a:xfrm>
        </p:spPr>
        <p:txBody>
          <a:bodyPr>
            <a:normAutofit/>
          </a:bodyPr>
          <a:lstStyle/>
          <a:p>
            <a:r>
              <a:rPr lang="ru-RU" alt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Детальный метод</a:t>
            </a:r>
            <a:r>
              <a:rPr lang="ru-RU" alt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Суть детального метода заключается в том, что каркас стен собирается на строительной площадке из профилей, изготовленных  в проектных размерах</a:t>
            </a:r>
            <a:b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969" t="48303" r="51778" b="16876"/>
          <a:stretch>
            <a:fillRect/>
          </a:stretch>
        </p:blipFill>
        <p:spPr bwMode="auto">
          <a:xfrm>
            <a:off x="4505608" y="3501008"/>
            <a:ext cx="4500528" cy="3250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2588" t="49068" r="22269" b="16672"/>
          <a:stretch>
            <a:fillRect/>
          </a:stretch>
        </p:blipFill>
        <p:spPr bwMode="auto">
          <a:xfrm>
            <a:off x="107504" y="1408906"/>
            <a:ext cx="4321175" cy="33194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433314"/>
          </a:xfrm>
        </p:spPr>
        <p:txBody>
          <a:bodyPr>
            <a:normAutofit fontScale="90000"/>
          </a:bodyPr>
          <a:lstStyle/>
          <a:p>
            <a:r>
              <a:rPr lang="ru-RU" alt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Панельный метод</a:t>
            </a:r>
            <a:r>
              <a:rPr lang="ru-RU" alt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 сооружаются из собранных на заводе термопанелей, которые состоят из термопрофильного каркаса с теплоизоляционным материалом, пароупором и плитами облицовки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1776" t="43858" r="23398" b="3500"/>
          <a:stretch>
            <a:fillRect/>
          </a:stretch>
        </p:blipFill>
        <p:spPr bwMode="auto">
          <a:xfrm>
            <a:off x="5148064" y="2231230"/>
            <a:ext cx="3879528" cy="46039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0969" t="43907" r="49426" b="17375"/>
          <a:stretch>
            <a:fillRect/>
          </a:stretch>
        </p:blipFill>
        <p:spPr bwMode="auto">
          <a:xfrm>
            <a:off x="179512" y="1700808"/>
            <a:ext cx="4747168" cy="38164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417" y="2495"/>
            <a:ext cx="8229600" cy="1143000"/>
          </a:xfrm>
        </p:spPr>
        <p:txBody>
          <a:bodyPr>
            <a:no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Поэтапный анализ технологического процесса 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строительно-монтажных работ (на примере 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панельного метода)</a:t>
            </a:r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339417" y="1135759"/>
            <a:ext cx="8670925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  <a:buFontTx/>
              <a:buAutoNum type="arabicParenR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фундаментов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целесообразно использовать ленточный ж/б фундамент на сплошной железобетонной плите или в виде сплошной железобетонной плиты;</a:t>
            </a:r>
          </a:p>
          <a:p>
            <a:pPr marL="342900" indent="-342900" algn="l">
              <a:spcBef>
                <a:spcPct val="50000"/>
              </a:spcBef>
              <a:buFontTx/>
              <a:buAutoNum type="arabicParenR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наружных стен из термопанелей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l">
              <a:spcBef>
                <a:spcPct val="50000"/>
              </a:spcBef>
              <a:buFontTx/>
              <a:buAutoNum type="arabicParenR"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Обработка швов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использование гибкой                                           мастики и шовной ленты; </a:t>
            </a:r>
          </a:p>
        </p:txBody>
      </p:sp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3178" t="40266" r="47145" b="28134"/>
          <a:stretch>
            <a:fillRect/>
          </a:stretch>
        </p:blipFill>
        <p:spPr bwMode="auto">
          <a:xfrm>
            <a:off x="5292080" y="2232400"/>
            <a:ext cx="3528070" cy="2122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8" name="Picture 1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104" t="27982" r="26718" b="16595"/>
          <a:stretch>
            <a:fillRect/>
          </a:stretch>
        </p:blipFill>
        <p:spPr bwMode="auto">
          <a:xfrm>
            <a:off x="5292080" y="4516755"/>
            <a:ext cx="3528070" cy="22730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3178" t="34267" r="22757" b="35172"/>
          <a:stretch>
            <a:fillRect/>
          </a:stretch>
        </p:blipFill>
        <p:spPr bwMode="auto">
          <a:xfrm>
            <a:off x="275888" y="3748405"/>
            <a:ext cx="4826000" cy="1536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339417" y="3149668"/>
            <a:ext cx="51831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панелей перекрытия и покрытия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7503" y="332656"/>
            <a:ext cx="8785671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l">
              <a:spcBef>
                <a:spcPct val="500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кровли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применение ферм из легких стальных прогонов или в качестве панелей;</a:t>
            </a:r>
          </a:p>
          <a:p>
            <a:pPr marL="342900" indent="-342900" algn="l">
              <a:spcBef>
                <a:spcPct val="500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процессы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гидроизоляция стыков, теплоизоляция и пароизоляция каркаса здания и др.</a:t>
            </a: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5104" t="27409" r="28644" b="19167"/>
          <a:stretch>
            <a:fillRect/>
          </a:stretch>
        </p:blipFill>
        <p:spPr bwMode="auto">
          <a:xfrm>
            <a:off x="127718" y="1772816"/>
            <a:ext cx="4656911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7031" t="31123" r="26718" b="17166"/>
          <a:stretch>
            <a:fillRect/>
          </a:stretch>
        </p:blipFill>
        <p:spPr bwMode="auto">
          <a:xfrm>
            <a:off x="4892738" y="3645024"/>
            <a:ext cx="4033837" cy="30429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8576632" cy="52565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53028" y="5877272"/>
            <a:ext cx="8229600" cy="5692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Ангар из легких стальных тонкостенных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конструций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8749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преимущества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610823"/>
            <a:ext cx="8928992" cy="5400600"/>
          </a:xfrm>
        </p:spPr>
        <p:txBody>
          <a:bodyPr>
            <a:noAutofit/>
          </a:bodyPr>
          <a:lstStyle/>
          <a:p>
            <a:pPr marL="0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плюсам зданий и сооружений, возведенных по методике ЛСТК, в первую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очередь можно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отнести: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Дешевизну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Экономия достигается благодаря простоте проектирования, отсутствию необходимости использования тяжелой техники при монтаже и т. д.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Простоту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Собираются каркасные здания ЛСТК буквально за несколько дней.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в возведении мощных дорогих фундаментов.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изготовления профилей, согласно стандартам, может использоваться сталь толщиной не более 3 мм. Поэтому весят возведенные из них каркасные стены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немного.</a:t>
            </a:r>
          </a:p>
          <a:p>
            <a:pPr mar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Прочность 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долговечность.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ЛСТК — технология строительства, позволяющая возводить очень устойчивые здания и сооружения. Изготавливается такой профиль из холоднокатаного оцинкованного стального листа с пределом текучести от 250 до 350 МПа.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для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возведения таких зданий применяется также особый оцинкованный профиль, дополнительно окрашенный или покрытый полимерным составом.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Экологическую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безопасность. Сталь, как и дерево, не выделяет в окружающую среду никаких вредных веществ. При этом для обработки профилей ЛСТК не используются вредные вещества.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</a:pPr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Пожаробезопасность</a:t>
            </a:r>
            <a:r>
              <a:rPr lang="ru-RU" sz="16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Чаще всего при обшивке зданий ЛСТК применяются металлический сайдинг и гипсокартон, а для их утепления — минеральная вата. Все эти материалы, как и сама сталь, являются негорючими.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491</Words>
  <Application>Microsoft Office PowerPoint</Application>
  <PresentationFormat>Экран (4:3)</PresentationFormat>
  <Paragraphs>73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Georgia</vt:lpstr>
      <vt:lpstr>Times New Roman</vt:lpstr>
      <vt:lpstr>Trebuchet MS</vt:lpstr>
      <vt:lpstr>Wingdings</vt:lpstr>
      <vt:lpstr>Тема Office</vt:lpstr>
      <vt:lpstr>СМВЗиС - Лекция №2  Легкие стальные тонкостенные конструкции </vt:lpstr>
      <vt:lpstr>    1. Что такое ЛСТК. 2. Основные сферы использования. 3. Сечения и соединения ЛСТК. 4. Детальный и панельный методы возведения ЛСТК. </vt:lpstr>
      <vt:lpstr>Что такое ЛСТК? </vt:lpstr>
      <vt:lpstr>Введение в промышленное строительство из металлоконструкций</vt:lpstr>
      <vt:lpstr>Основные сферы использования</vt:lpstr>
      <vt:lpstr>Каркасные малоэтажные здания из ЛСТК</vt:lpstr>
      <vt:lpstr>Строительные элементы из ЛСТК в комбинации с традиционными технологиями строительства зданий из стандартных строительных материалов </vt:lpstr>
      <vt:lpstr>Презентация PowerPoint</vt:lpstr>
      <vt:lpstr>Сечения ЛСТК</vt:lpstr>
      <vt:lpstr>Соединения между строительными элементами ЛСТК выполняют с помощью:</vt:lpstr>
      <vt:lpstr>Каркас здания из ЛСТК обшивают стандартными модулями</vt:lpstr>
      <vt:lpstr>В строительстве применяют 2 метода монтажа ЛСТК:</vt:lpstr>
      <vt:lpstr>Детальный метод Суть детального метода заключается в том, что каркас стен собирается на строительной площадке из профилей, изготовленных  в проектных размерах </vt:lpstr>
      <vt:lpstr>Панельный метод  Стены сооружаются из собранных на заводе термопанелей, которые состоят из термопрофильного каркаса с теплоизоляционным материалом, пароупором и плитами облицовки</vt:lpstr>
      <vt:lpstr>Поэтапный анализ технологического процесса  строительно-монтажных работ (на примере  панельного метода)</vt:lpstr>
      <vt:lpstr>Презентация PowerPoint</vt:lpstr>
      <vt:lpstr>Ангар из легких стальных тонкостенных конструций</vt:lpstr>
      <vt:lpstr>Основные преимущества технологии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ЛСТК-технология строительства: общая характеристика и преимущества ЛСТК</dc:title>
  <cp:lastModifiedBy>RePack by Diakov</cp:lastModifiedBy>
  <cp:revision>25</cp:revision>
  <dcterms:modified xsi:type="dcterms:W3CDTF">2022-01-31T06:02:03Z</dcterms:modified>
</cp:coreProperties>
</file>